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7" r:id="rId2"/>
  </p:sldMasterIdLst>
  <p:notesMasterIdLst>
    <p:notesMasterId r:id="rId27"/>
  </p:notesMasterIdLst>
  <p:handoutMasterIdLst>
    <p:handoutMasterId r:id="rId28"/>
  </p:handoutMasterIdLst>
  <p:sldIdLst>
    <p:sldId id="301" r:id="rId3"/>
    <p:sldId id="304" r:id="rId4"/>
    <p:sldId id="305" r:id="rId5"/>
    <p:sldId id="315" r:id="rId6"/>
    <p:sldId id="316" r:id="rId7"/>
    <p:sldId id="318" r:id="rId8"/>
    <p:sldId id="319" r:id="rId9"/>
    <p:sldId id="320" r:id="rId10"/>
    <p:sldId id="321" r:id="rId11"/>
    <p:sldId id="322" r:id="rId12"/>
    <p:sldId id="317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06" r:id="rId24"/>
    <p:sldId id="333" r:id="rId25"/>
    <p:sldId id="334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318D68-995A-4D42-A7B1-6749798C5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973D1-C035-49B6-BE8E-AB4465076B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43CF2-698A-41D9-B592-C7AB022E6F0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5E746-BEE2-4AB8-AE90-959F7FCEC4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HELLO WORLD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4AF15-FEC2-41FA-AD02-F5A8A39665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6C4EF-EBE1-4FAB-B0ED-4F287D996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522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8907C-302C-44EF-913A-C75BF896F0F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HELLO WORLD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167AE-A56B-4252-A007-F7DC0128E8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0935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5453-609E-473E-BDD6-4C5E85A99BEC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1165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37E0-EE6D-4B51-B7F4-BC686F134AAB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2541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7745-4B99-4876-AE28-3238AD5E453D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981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5453-609E-473E-BDD6-4C5E85A99BEC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116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1FF8-3309-4DF2-84B0-AAA15FEDE282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76558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CA5E-5E13-40EC-AD3D-AB6CA1335C3B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84311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2254-B54D-4E8A-846F-A7C9C91C7747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25561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A4A2-5DCF-483D-8B07-2FD2154865EF}" type="datetime1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5059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A725E-4FFD-43C0-81F7-7A30956C99B9}" type="datetime1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9257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2F5B-2C2B-4C76-B815-5644644A39DF}" type="datetime1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09561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E151-32C8-4345-AC45-12E06F1BE0DD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1136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1FF8-3309-4DF2-84B0-AAA15FEDE282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76558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27D4-8A6E-4318-A663-C2F51D720844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918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37E0-EE6D-4B51-B7F4-BC686F134AAB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25411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7745-4B99-4876-AE28-3238AD5E453D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981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CA5E-5E13-40EC-AD3D-AB6CA1335C3B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843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2254-B54D-4E8A-846F-A7C9C91C7747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2556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A4A2-5DCF-483D-8B07-2FD2154865EF}" type="datetime1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505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A725E-4FFD-43C0-81F7-7A30956C99B9}" type="datetime1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9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2F5B-2C2B-4C76-B815-5644644A39DF}" type="datetime1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09561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E151-32C8-4345-AC45-12E06F1BE0DD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1136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27D4-8A6E-4318-A663-C2F51D720844}" type="datetime1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KRISHNA CHAITANYA INSTITUTE OF TECHNOLOGY AND SCIENCES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918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B5B3-1D61-46B0-BB18-0D76ECE88126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33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45B5B3-1D61-46B0-BB18-0D76ECE88126}" type="datetime1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KRISHNA CHAITANYA INSTITUTE OF TECHNOLOGY AND SCIENCES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8D5DA2-0FB0-4F2D-ADA3-3F5DC4F0D5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33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B53586-6584-412D-91B4-691B817C64E0}"/>
              </a:ext>
            </a:extLst>
          </p:cNvPr>
          <p:cNvSpPr/>
          <p:nvPr/>
        </p:nvSpPr>
        <p:spPr>
          <a:xfrm>
            <a:off x="11470511" y="6319777"/>
            <a:ext cx="721489" cy="5382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628132-1F36-4B57-AE3E-E388395C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244120" y="6282225"/>
            <a:ext cx="9416267" cy="162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F11652-C330-4E5E-908E-8064B707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17642" y="1186221"/>
            <a:ext cx="9416267" cy="1625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65D777-0F86-497A-9477-57E6CAEFB6FC}"/>
              </a:ext>
            </a:extLst>
          </p:cNvPr>
          <p:cNvSpPr/>
          <p:nvPr/>
        </p:nvSpPr>
        <p:spPr>
          <a:xfrm>
            <a:off x="11702005" y="6429535"/>
            <a:ext cx="489995" cy="428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11688D8-18F2-42F8-B797-A3B0FD72F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7408" y="1465380"/>
            <a:ext cx="6400800" cy="1752600"/>
          </a:xfrm>
        </p:spPr>
        <p:txBody>
          <a:bodyPr/>
          <a:lstStyle/>
          <a:p>
            <a:r>
              <a:rPr>
                <a:latin typeface="Bahnschrift Condensed" panose="020B0502040204020203" pitchFamily="34" charset="0"/>
              </a:rPr>
              <a:t>A Deep Learning Approach for Surveillance Systems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FA8958D-6103-4062-AA7F-46DE8C2E7234}"/>
              </a:ext>
            </a:extLst>
          </p:cNvPr>
          <p:cNvSpPr txBox="1"/>
          <p:nvPr/>
        </p:nvSpPr>
        <p:spPr>
          <a:xfrm>
            <a:off x="2031460" y="-5955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Bahnschrift Condensed" panose="020B0502040204020203" pitchFamily="34" charset="0"/>
              </a:rPr>
              <a:t>Intrusion Detection using CNN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679F7-43CA-4E79-96DF-FF5A7836F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6995"/>
            <a:ext cx="9144000" cy="2387600"/>
          </a:xfrm>
        </p:spPr>
        <p:txBody>
          <a:bodyPr/>
          <a:lstStyle/>
          <a:p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2961208" y="2741250"/>
            <a:ext cx="5870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Dr.SK.ALTHAF HUSSAIN BASHA </a:t>
            </a:r>
            <a:r>
              <a:rPr lang="en-IN" sz="1400" b="1" dirty="0"/>
              <a:t>M.Tech., Ph.D PROFESSOR</a:t>
            </a:r>
            <a:r>
              <a:rPr lang="en-IN" sz="1400" dirty="0"/>
              <a:t> </a:t>
            </a:r>
            <a:r>
              <a:rPr lang="en-IN" dirty="0"/>
              <a:t>DEPARTMENT OF COMPUTER SCIENCE AND ENGINEERING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6B67AE-9790-4F6D-9104-9B9FCEBF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1" t="15926" r="33144" b="79076"/>
          <a:stretch>
            <a:fillRect/>
          </a:stretch>
        </p:blipFill>
        <p:spPr>
          <a:xfrm>
            <a:off x="6791503" y="3949865"/>
            <a:ext cx="3881037" cy="1625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91920" y="3596264"/>
            <a:ext cx="341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KATAKAM YASWANTH-21JU1A05J8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37463" y="3610153"/>
            <a:ext cx="4011098" cy="490467"/>
            <a:chOff x="1137463" y="3655873"/>
            <a:chExt cx="4011098" cy="490467"/>
          </a:xfrm>
        </p:grpSpPr>
        <p:sp>
          <p:nvSpPr>
            <p:cNvPr id="3" name="Rectangle 2"/>
            <p:cNvSpPr/>
            <p:nvPr/>
          </p:nvSpPr>
          <p:spPr>
            <a:xfrm>
              <a:off x="2441858" y="3655873"/>
              <a:ext cx="27067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/>
                <a:t>SHAIK YASEEN-21JU1A05J7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6B67AE-9790-4F6D-9104-9B9FCEBF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1" t="15926" r="33144" b="79076"/>
            <a:stretch>
              <a:fillRect/>
            </a:stretch>
          </p:blipFill>
          <p:spPr>
            <a:xfrm rot="10800000">
              <a:off x="1137463" y="3983779"/>
              <a:ext cx="3881037" cy="16256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300703" y="4339146"/>
            <a:ext cx="4001324" cy="468642"/>
            <a:chOff x="8896654" y="4311997"/>
            <a:chExt cx="4001324" cy="468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6B67AE-9790-4F6D-9104-9B9FCEBF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1" t="15926" r="33144" b="79076"/>
            <a:stretch>
              <a:fillRect/>
            </a:stretch>
          </p:blipFill>
          <p:spPr>
            <a:xfrm>
              <a:off x="9016941" y="4618078"/>
              <a:ext cx="3881037" cy="16256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896654" y="4311997"/>
              <a:ext cx="3189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THANNEERU VINAY-21JU1A05J2</a:t>
              </a:r>
              <a:endParaRPr lang="en-IN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90941" y="4331518"/>
            <a:ext cx="394146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700"/>
              <a:t>DEVANDLA VENKATESWARLU-22JU5A0505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6B67AE-9790-4F6D-9104-9B9FCEBF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1" t="15926" r="33144" b="79076"/>
          <a:stretch>
            <a:fillRect/>
          </a:stretch>
        </p:blipFill>
        <p:spPr>
          <a:xfrm rot="10800000">
            <a:off x="-499" y="4628768"/>
            <a:ext cx="3881037" cy="16256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271290" y="5839468"/>
            <a:ext cx="76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74" y="3973200"/>
            <a:ext cx="2215405" cy="194133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5098515" y="3931577"/>
            <a:ext cx="520719" cy="1625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2961672" y="2220058"/>
            <a:ext cx="5870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under the </a:t>
            </a:r>
            <a:r>
              <a:rPr lang="en-IN" sz="2400" b="1" i="1">
                <a:latin typeface="Cambria" panose="02040503050406030204" pitchFamily="18" charset="0"/>
                <a:ea typeface="Cambria" panose="02040503050406030204" pitchFamily="18" charset="0"/>
              </a:rPr>
              <a:t>ge</a:t>
            </a:r>
            <a:r>
              <a:rPr lang="en-IN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 of  </a:t>
            </a:r>
            <a:endParaRPr lang="en-IN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  System Design – UML Diagrams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97CB310-353F-446B-A3E2-E1F9CCB06A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06754" y="4478402"/>
            <a:ext cx="10344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9B8C5-027E-419C-9048-D2418562B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04"/>
          <a:stretch/>
        </p:blipFill>
        <p:spPr>
          <a:xfrm>
            <a:off x="1910184" y="1232710"/>
            <a:ext cx="4663335" cy="4765039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9F915-47AB-4802-AC73-91D65CCA2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5"/>
          <a:stretch/>
        </p:blipFill>
        <p:spPr>
          <a:xfrm>
            <a:off x="6931842" y="1232709"/>
            <a:ext cx="4572000" cy="4765039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8C1228-71E5-4A30-B88D-972A8FAA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5" t="16581" r="18545" b="78421"/>
          <a:stretch/>
        </p:blipFill>
        <p:spPr>
          <a:xfrm rot="5400000">
            <a:off x="2044547" y="5482920"/>
            <a:ext cx="9416267" cy="1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Software Environment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51B39C3-F76E-4F02-A508-09E14755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040" y="1333893"/>
            <a:ext cx="12839306" cy="46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Programming Language: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Framework: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Django (Backend)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MySQL (via WAMP Server)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Frontend: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HTML, CSS, JavaScript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Computer Vision: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OpenCV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Deep Learning Libraries: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TensorFlow /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Keras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NumPy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Matplotlib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IDE Used: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PyCharm / Visual Studio Code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Operating System: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Windows 7 Ultimate</a:t>
            </a:r>
          </a:p>
        </p:txBody>
      </p:sp>
    </p:spTree>
    <p:extLst>
      <p:ext uri="{BB962C8B-B14F-4D97-AF65-F5344CB8AC3E}">
        <p14:creationId xmlns:p14="http://schemas.microsoft.com/office/powerpoint/2010/main" val="5695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latin typeface="Lucida Sans Typewriter" panose="020B0509030504030204" pitchFamily="49" charset="0"/>
              </a:rPr>
              <a:t>Module 1: Admin Login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DEF9CEC-711F-47BC-AB93-2E0C6019B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280" y="1328087"/>
            <a:ext cx="12451080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secure access to the system for administrators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authentication via username and password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credentials: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Username: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admin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admin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Redirects to admin dashboard upon successful login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unauthorized access to core functionalities like: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the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Uploading and testing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4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latin typeface="Lucida Sans Typewriter" panose="020B0509030504030204" pitchFamily="49" charset="0"/>
              </a:rPr>
              <a:t>Module 2: Video Upload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5BBC60-E766-4F5D-BD16-FD3C31B52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491" y="1479416"/>
            <a:ext cx="11380559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User-friendly interface for uploading surveillance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Allows selection of video files from local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Supported 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.mp4,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avi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, .mov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Uploaded video is processed frame-by-frame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Prepares data for analysis by the CNN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Enables real-time or batch detection of suspicious activity</a:t>
            </a:r>
          </a:p>
        </p:txBody>
      </p:sp>
    </p:spTree>
    <p:extLst>
      <p:ext uri="{BB962C8B-B14F-4D97-AF65-F5344CB8AC3E}">
        <p14:creationId xmlns:p14="http://schemas.microsoft.com/office/powerpoint/2010/main" val="4101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latin typeface="Lucida Sans Typewriter" panose="020B0509030504030204" pitchFamily="49" charset="0"/>
              </a:rPr>
              <a:t>Module 3: CNN Training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C1E5848-061B-4DAB-B67D-0159D69B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984" y="1139081"/>
            <a:ext cx="11905391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 model trained on labeled videos of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Activity classes include: Fight, Fire, Theft, Shooting,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Dataset split: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80%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for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20%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for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Model learns to extract spatial features from video frames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Achieved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99% accuracy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Training initiated via “Train CNN Algorithm” option in admin panel</a:t>
            </a:r>
          </a:p>
        </p:txBody>
      </p:sp>
    </p:spTree>
    <p:extLst>
      <p:ext uri="{BB962C8B-B14F-4D97-AF65-F5344CB8AC3E}">
        <p14:creationId xmlns:p14="http://schemas.microsoft.com/office/powerpoint/2010/main" val="72269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latin typeface="Lucida Sans Typewriter" panose="020B0509030504030204" pitchFamily="49" charset="0"/>
              </a:rPr>
              <a:t>Module 4: Activity Detection 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E00424F-8C0D-46BC-A4C9-625640B42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080" y="937348"/>
            <a:ext cx="11981469" cy="46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Initiated after model training is complete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Uploaded video is converted into individual frames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Each frame is passed through the trained CNN for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Detection pipeline: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Frame extraction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Preprocessing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 prediction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Display of classification result on video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Detection continues until end of video or manual stop (q key)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Supports live feedback with visual alerts for detected threats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Designed to work with different video sources and qualities</a:t>
            </a:r>
          </a:p>
        </p:txBody>
      </p:sp>
    </p:spTree>
    <p:extLst>
      <p:ext uri="{BB962C8B-B14F-4D97-AF65-F5344CB8AC3E}">
        <p14:creationId xmlns:p14="http://schemas.microsoft.com/office/powerpoint/2010/main" val="342447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Testing and Validation – I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F43DA8F-0C51-4D19-AF37-4CEEB6052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617" y="953251"/>
            <a:ext cx="11866160" cy="46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Dataset Source: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Publicly available surveillance and activity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Training Video 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includes labeled clips for each suspicious activity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Activity Classes Used: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lvl="8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Fight</a:t>
            </a:r>
          </a:p>
          <a:p>
            <a:pPr lvl="8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Fire</a:t>
            </a:r>
          </a:p>
          <a:p>
            <a:pPr lvl="8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Burglary</a:t>
            </a:r>
          </a:p>
          <a:p>
            <a:pPr lvl="8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Shooting</a:t>
            </a:r>
          </a:p>
          <a:p>
            <a:pPr lvl="8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Theft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Videos represent varied environments and angles for robustness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Model trained on 80% of data, tested on remaining 20%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Aim: Ensure system generalizes well across diverse scenarios</a:t>
            </a:r>
          </a:p>
        </p:txBody>
      </p:sp>
    </p:spTree>
    <p:extLst>
      <p:ext uri="{BB962C8B-B14F-4D97-AF65-F5344CB8AC3E}">
        <p14:creationId xmlns:p14="http://schemas.microsoft.com/office/powerpoint/2010/main" val="178892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Testing and Validation – </a:t>
            </a:r>
            <a:r>
              <a:rPr lang="en-IN" sz="2400" dirty="0">
                <a:latin typeface="Lucida Sans Typewriter" panose="020B0509030504030204" pitchFamily="49" charset="0"/>
              </a:rPr>
              <a:t>II</a:t>
            </a:r>
            <a:endParaRPr lang="en-IN"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AE1B689-0CBF-468F-8F8D-C8D792225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349" y="950953"/>
            <a:ext cx="11819026" cy="46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Model Accuracy: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Achieved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99% accuracy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Evaluation Metrics: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Precision: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High – few false positives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Recall: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High – most suspicious events correctly detected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F1-Score: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Balanced score reflecting strong model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Consistent results across different activity classes (Fight, Fire,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Detection performance remains robust under: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Varying lighting conditions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Different camera angles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Background noise and motion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Demonstrates model reliability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2744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Sample Screenshot – Homepage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734E808-2EEA-42E1-9011-C02F84D6D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655" y="1668258"/>
            <a:ext cx="11990894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Homepage Interface: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index.html loaded via Python web server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Launched at URL: http://127.0.0.1:8000/index.html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Clean user interface for navigation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Contains a clickable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‘Admin Login’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link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Entry point for system access and model operations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Screenshot illustrates initial web application landing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70E95-1E21-4D7D-9229-68287F458E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9655" y="1143000"/>
            <a:ext cx="9285402" cy="5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Sample Screenshot – Admin Login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84904-FBA8-4AC6-8160-E261F3516621}"/>
              </a:ext>
            </a:extLst>
          </p:cNvPr>
          <p:cNvSpPr txBox="1"/>
          <p:nvPr/>
        </p:nvSpPr>
        <p:spPr>
          <a:xfrm>
            <a:off x="2024974" y="1031133"/>
            <a:ext cx="10167026" cy="377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Lucida Sans Typewriter" panose="020B0509030504030204" pitchFamily="49" charset="0"/>
              </a:rPr>
              <a:t>Admin Login Page</a:t>
            </a:r>
            <a:r>
              <a:rPr lang="en-IN" dirty="0">
                <a:latin typeface="Lucida Sans Typewriter" panose="020B0509030504030204" pitchFamily="49" charset="0"/>
              </a:rPr>
              <a:t> accessed via homepage link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Requires </a:t>
            </a:r>
            <a:r>
              <a:rPr lang="en-IN" b="1" dirty="0">
                <a:latin typeface="Lucida Sans Typewriter" panose="020B0509030504030204" pitchFamily="49" charset="0"/>
              </a:rPr>
              <a:t>username</a:t>
            </a:r>
            <a:r>
              <a:rPr lang="en-IN" dirty="0">
                <a:latin typeface="Lucida Sans Typewriter" panose="020B0509030504030204" pitchFamily="49" charset="0"/>
              </a:rPr>
              <a:t> and </a:t>
            </a:r>
            <a:r>
              <a:rPr lang="en-IN" b="1" dirty="0">
                <a:latin typeface="Lucida Sans Typewriter" panose="020B0509030504030204" pitchFamily="49" charset="0"/>
              </a:rPr>
              <a:t>password</a:t>
            </a:r>
            <a:r>
              <a:rPr lang="en-IN" dirty="0">
                <a:latin typeface="Lucida Sans Typewriter" panose="020B0509030504030204" pitchFamily="49" charset="0"/>
              </a:rPr>
              <a:t> (default: admin/admin)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Secure gateway to core functionalities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On successful login, redirects to </a:t>
            </a:r>
            <a:r>
              <a:rPr lang="en-IN" b="1" dirty="0">
                <a:latin typeface="Lucida Sans Typewriter" panose="020B0509030504030204" pitchFamily="49" charset="0"/>
              </a:rPr>
              <a:t>Admin Dashboard</a:t>
            </a:r>
            <a:endParaRPr lang="en-IN" dirty="0">
              <a:latin typeface="Lucida Sans Typewriter" panose="020B050903050403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Dashboard provides access to: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CNN model training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Video upload and detection modules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Screenshot showcases authentication and interface layout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Lucida Sans Typewriter" panose="020B05090305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D710C-75C7-42C6-BB60-B1687CD90F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4974" y="1031133"/>
            <a:ext cx="9745494" cy="53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Introduction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AB7E29-8C96-476E-9772-F912A8496E31}"/>
              </a:ext>
            </a:extLst>
          </p:cNvPr>
          <p:cNvSpPr txBox="1">
            <a:spLocks/>
          </p:cNvSpPr>
          <p:nvPr/>
        </p:nvSpPr>
        <p:spPr>
          <a:xfrm>
            <a:off x="2509520" y="869927"/>
            <a:ext cx="8229600" cy="609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i="1" dirty="0">
                <a:latin typeface="Lucida Sans Typewriter" panose="020B0509030504030204" pitchFamily="49" charset="0"/>
              </a:rPr>
              <a:t>Abstract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965F0C8-D3C3-4246-887A-F8918350D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73" y="1574556"/>
            <a:ext cx="13012602" cy="388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CNN-based system for real-time detection of suspicious activities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Targets activities like fighting, fire, theft, and shooting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Trained on diverse datasets for better generalization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Achieved ~99% detection accuracy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Adapts to various lighting conditions and camera angles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Reduces manual surveillance effort and human error</a:t>
            </a:r>
          </a:p>
          <a:p>
            <a:pPr marL="1657350" lvl="3" indent="-28575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Scalable and efficient for modern security needs</a:t>
            </a:r>
          </a:p>
        </p:txBody>
      </p:sp>
    </p:spTree>
    <p:extLst>
      <p:ext uri="{BB962C8B-B14F-4D97-AF65-F5344CB8AC3E}">
        <p14:creationId xmlns:p14="http://schemas.microsoft.com/office/powerpoint/2010/main" val="382989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Sample Screenshot – CNN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EEE02D7-2C2E-46D2-A27E-180E5418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102" y="1031781"/>
            <a:ext cx="11797273" cy="419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 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initiated from Admin Dashboard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Uses labeled video dataset for model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Training progress displayed in real-time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System shows confirmation once training is complete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Achieved 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~99% on test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Screenshot includes:</a:t>
            </a: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Training status</a:t>
            </a: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Accuracy summary</a:t>
            </a: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Completion message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557D7-1041-4255-9156-8EE5358AA0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8782" y="881573"/>
            <a:ext cx="9832818" cy="5257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6217D1-C9F6-4341-B683-4F31621BEB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8782" y="980942"/>
            <a:ext cx="9832818" cy="52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Sample Screenshot – Detection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D603-3E7A-440D-8BA7-44B2DA039B22}"/>
              </a:ext>
            </a:extLst>
          </p:cNvPr>
          <p:cNvSpPr txBox="1"/>
          <p:nvPr/>
        </p:nvSpPr>
        <p:spPr>
          <a:xfrm flipV="1">
            <a:off x="4243318" y="2395824"/>
            <a:ext cx="804735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2EC14F-60B1-4854-BCB4-CD9C0F71A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760" y="847672"/>
            <a:ext cx="10368280" cy="419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Video Upload Interface: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Allows user to select and upload video for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User clicks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‘Open’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‘Submit’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to start detection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System processes video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frame-by-frame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using trained CNN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Detection results are overlaid on the playing video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Examples of detected activities: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Fighting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Detected in action scenes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Detected in emergency clips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Theft/Burglary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Identified in relevant scenarios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Detection can be stopped anytime using the q key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1E43-ABF2-4A66-8B34-B79AC568E2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3158" y="1139987"/>
            <a:ext cx="9626599" cy="5187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EE9FB5-8F81-4087-BE33-037C4C12E5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83158" y="1040339"/>
            <a:ext cx="9626599" cy="5233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9E4080-5116-418D-AB06-268CB4F43B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36636" y="1009734"/>
            <a:ext cx="9626599" cy="5145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5B803-3762-4675-8EA6-C75D4324013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96883" y="998968"/>
            <a:ext cx="9599148" cy="5300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4520EF-936D-4E38-8B18-024F1669620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908519" y="952588"/>
            <a:ext cx="9626601" cy="5276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D7A93E-671D-42EC-91BC-D1B170591D2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894861" y="997319"/>
            <a:ext cx="9626602" cy="5339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F9B70-BA70-425D-BC3E-A454B82AAA9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942121" y="960337"/>
            <a:ext cx="9626599" cy="5339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98D194-19E5-4DE4-BC4D-5FD3498B66DC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016760" y="952588"/>
            <a:ext cx="9626598" cy="5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EC8D-EF26-4DE4-99EF-E232C195724B}"/>
              </a:ext>
            </a:extLst>
          </p:cNvPr>
          <p:cNvSpPr txBox="1"/>
          <p:nvPr/>
        </p:nvSpPr>
        <p:spPr>
          <a:xfrm flipV="1">
            <a:off x="5813430" y="1899814"/>
            <a:ext cx="17524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A71AA4A-4A4B-4EE1-9F4C-8B09DD766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277" y="1644528"/>
            <a:ext cx="11566187" cy="253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CNNs automate suspicious activity detection from video feeds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Significantly reduce human error in surveillance monitoring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Suitable for real-time surveillance applications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Adaptable to various environments (lighting, angles,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Scalable and updatable with new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Promotes innovation in security and AI-based surveillance</a:t>
            </a:r>
          </a:p>
        </p:txBody>
      </p:sp>
    </p:spTree>
    <p:extLst>
      <p:ext uri="{BB962C8B-B14F-4D97-AF65-F5344CB8AC3E}">
        <p14:creationId xmlns:p14="http://schemas.microsoft.com/office/powerpoint/2010/main" val="334045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Future Scope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EC8D-EF26-4DE4-99EF-E232C195724B}"/>
              </a:ext>
            </a:extLst>
          </p:cNvPr>
          <p:cNvSpPr txBox="1"/>
          <p:nvPr/>
        </p:nvSpPr>
        <p:spPr>
          <a:xfrm flipV="1">
            <a:off x="5813430" y="1899814"/>
            <a:ext cx="17524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D6E65-C5EA-41E6-9D8D-9184FCC1B6A2}"/>
              </a:ext>
            </a:extLst>
          </p:cNvPr>
          <p:cNvSpPr txBox="1"/>
          <p:nvPr/>
        </p:nvSpPr>
        <p:spPr>
          <a:xfrm>
            <a:off x="1893867" y="1575881"/>
            <a:ext cx="9922213" cy="336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Develop lightweight CNN architectures for resource-constrained and edge devices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Enhance interpretability to better understand model decisions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Implement strategies to reduce bias and improve fairness in training datasets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Conduct real-world deployment trials for performance evaluation in live environments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1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 flipV="1">
            <a:off x="2750638" y="3888873"/>
            <a:ext cx="12994448" cy="4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EC8D-EF26-4DE4-99EF-E232C195724B}"/>
              </a:ext>
            </a:extLst>
          </p:cNvPr>
          <p:cNvSpPr txBox="1"/>
          <p:nvPr/>
        </p:nvSpPr>
        <p:spPr>
          <a:xfrm flipV="1">
            <a:off x="5813430" y="1899814"/>
            <a:ext cx="17524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A680CB-10BF-49CC-A517-B34A291A6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240" y="1723273"/>
            <a:ext cx="12339320" cy="21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Krizhevsky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et al. (2012)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ImageNet with CNNs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Simonyan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&amp; Zisserman (2014)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VGG Networks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He et al. (2016) –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ResNet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: Deep Residual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Kang &amp; Lee (2020)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CNN-based Surveillance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LeCun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et al. (2015)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Overview of Deep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1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Literature Survey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23BF9B-6429-45E2-8854-C2E11A9DC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7" y="1212092"/>
            <a:ext cx="10368176" cy="465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Traditional surveillance relies on manual monitoring by humans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Uses basic techniques like motion detection &amp; object tracking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Limitations: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High false alarms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Poor adaptability to dynamic environments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Inability to learn new activity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Deep learning, especially CNNs, revolutionized surveillance systems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CNNs automatically learn features from video data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3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Literature Survey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23BF9B-6429-45E2-8854-C2E11A9DC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7" y="1598737"/>
            <a:ext cx="10368176" cy="388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  Key architectures: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AlexNet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first major CNN breakthrough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VGGNet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deeper network for finer feature extraction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– enables very deep learning without degradation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Lucida Sans Typewriter" panose="020B050903050403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Widely used for activity recognition and anomaly detection in real-time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System Analysis – Existing System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23BF9B-6429-45E2-8854-C2E11A9DC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7" y="1321739"/>
            <a:ext cx="10368176" cy="443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Relies on manual video monitoring by human operators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Uses rule-based motion detection and object tracking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Struggles with changing lighting, angles, and cluttered backgrounds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Drawbacks: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Lucida Sans Typewriter" panose="020B0509030504030204" pitchFamily="49" charset="0"/>
              </a:rPr>
              <a:t>High false positives and false negatives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Lucida Sans Typewriter" panose="020B0509030504030204" pitchFamily="49" charset="0"/>
              </a:rPr>
              <a:t>Cannot detect unfamiliar or evolving suspicious </a:t>
            </a:r>
            <a:r>
              <a:rPr lang="en-IN" dirty="0" err="1">
                <a:latin typeface="Lucida Sans Typewriter" panose="020B0509030504030204" pitchFamily="49" charset="0"/>
              </a:rPr>
              <a:t>behaviors</a:t>
            </a:r>
            <a:endParaRPr lang="en-IN" dirty="0">
              <a:latin typeface="Lucida Sans Typewriter" panose="020B05090305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Lucida Sans Typewriter" panose="020B0509030504030204" pitchFamily="49" charset="0"/>
              </a:rPr>
              <a:t>Limited scalability and adaptability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Lucida Sans Typewriter" panose="020B0509030504030204" pitchFamily="49" charset="0"/>
              </a:rPr>
              <a:t>Requires constant human supervision</a:t>
            </a:r>
          </a:p>
        </p:txBody>
      </p:sp>
    </p:spTree>
    <p:extLst>
      <p:ext uri="{BB962C8B-B14F-4D97-AF65-F5344CB8AC3E}">
        <p14:creationId xmlns:p14="http://schemas.microsoft.com/office/powerpoint/2010/main" val="159808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System Analysis – Proposed System</a:t>
            </a:r>
            <a:endParaRPr sz="2400" b="1" dirty="0">
              <a:latin typeface="Lucida Sans Typewriter" panose="020B05090305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97CB310-353F-446B-A3E2-E1F9CCB0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459" y="937348"/>
            <a:ext cx="10373781" cy="460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Implements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CNN-based deep learning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 for behavior detection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Automates the full pipeline: video input → frame extraction → activity classification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Model is trained using 80% of labeled video dataset, tested on remaining 20%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Integrates advanced preprocessing to handle noisy input (e.g., lighting/camera angle)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Reduces false alarms with improved pattern recognition over traditional methods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Built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real-time video processing and detection alerts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Easily updatable with new training data to adapt to evolving threats</a:t>
            </a:r>
          </a:p>
        </p:txBody>
      </p:sp>
    </p:spTree>
    <p:extLst>
      <p:ext uri="{BB962C8B-B14F-4D97-AF65-F5344CB8AC3E}">
        <p14:creationId xmlns:p14="http://schemas.microsoft.com/office/powerpoint/2010/main" val="297478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System Requirements - Hardware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97CB310-353F-446B-A3E2-E1F9CCB06A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06754" y="4478402"/>
            <a:ext cx="10344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3230F74-94C7-4F6E-9FC4-3B4700704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385" y="1081863"/>
            <a:ext cx="12157945" cy="2739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Pentium IV Processor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4 GB RAM (min)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20 GB HDD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Standard Keyboard, Mouse, SVGA Monitor</a:t>
            </a:r>
          </a:p>
        </p:txBody>
      </p:sp>
    </p:spTree>
    <p:extLst>
      <p:ext uri="{BB962C8B-B14F-4D97-AF65-F5344CB8AC3E}">
        <p14:creationId xmlns:p14="http://schemas.microsoft.com/office/powerpoint/2010/main" val="240261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System Requirements - Software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97CB310-353F-446B-A3E2-E1F9CCB06A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06754" y="4478402"/>
            <a:ext cx="10344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D379B2B-A45E-4C41-A260-C4FE68DC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787" y="1704437"/>
            <a:ext cx="12702636" cy="277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OS: Windows 7 Ultimate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Language: 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Front-end: HTML, CSS, JavaScript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Framework: Django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15950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DC0853-7A3E-43AE-B50B-D2363BAFE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/>
          <a:stretch/>
        </p:blipFill>
        <p:spPr>
          <a:xfrm>
            <a:off x="9117246" y="687850"/>
            <a:ext cx="3014844" cy="5592095"/>
          </a:xfrm>
          <a:prstGeom prst="rect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064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185742-5ADA-4C90-9D62-F48C9D04E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t="15926" r="33144" b="79076"/>
          <a:stretch>
            <a:fillRect/>
          </a:stretch>
        </p:blipFill>
        <p:spPr>
          <a:xfrm>
            <a:off x="1574379" y="774787"/>
            <a:ext cx="9416267" cy="1625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C3D991-D71C-4DC9-8787-4FAF9B79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85" y="232719"/>
            <a:ext cx="8229600" cy="60526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Lucida Sans Typewriter" panose="020B0509030504030204" pitchFamily="49" charset="0"/>
              </a:rPr>
              <a:t>System Design – System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5FBAFE-FBCB-461E-9EAE-3E7C70346686}"/>
              </a:ext>
            </a:extLst>
          </p:cNvPr>
          <p:cNvSpPr txBox="1"/>
          <p:nvPr/>
        </p:nvSpPr>
        <p:spPr>
          <a:xfrm>
            <a:off x="688158" y="1892432"/>
            <a:ext cx="12839306" cy="3631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600" dirty="0"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0BF3-013A-465E-8696-19E6F0495596}"/>
              </a:ext>
            </a:extLst>
          </p:cNvPr>
          <p:cNvSpPr/>
          <p:nvPr/>
        </p:nvSpPr>
        <p:spPr>
          <a:xfrm>
            <a:off x="6120955" y="6471392"/>
            <a:ext cx="7649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97CB310-353F-446B-A3E2-E1F9CCB06A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06754" y="4478402"/>
            <a:ext cx="10344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 Typewriter" panose="020B05090305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C10C1-5ACA-4341-A474-D18CCEDEA3D1}"/>
              </a:ext>
            </a:extLst>
          </p:cNvPr>
          <p:cNvSpPr txBox="1"/>
          <p:nvPr/>
        </p:nvSpPr>
        <p:spPr>
          <a:xfrm>
            <a:off x="1959446" y="924916"/>
            <a:ext cx="7723034" cy="544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Lucida Sans Typewriter" panose="020B0509030504030204" pitchFamily="49" charset="0"/>
              </a:rPr>
              <a:t>Video Input</a:t>
            </a:r>
            <a:r>
              <a:rPr lang="en-IN" dirty="0">
                <a:latin typeface="Lucida Sans Typewriter" panose="020B0509030504030204" pitchFamily="49" charset="0"/>
              </a:rPr>
              <a:t>: Surveillance videos uploaded for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 err="1">
                <a:latin typeface="Lucida Sans Typewriter" panose="020B0509030504030204" pitchFamily="49" charset="0"/>
              </a:rPr>
              <a:t>Preprocessing</a:t>
            </a:r>
            <a:r>
              <a:rPr lang="en-IN" dirty="0">
                <a:latin typeface="Lucida Sans Typewriter" panose="020B0509030504030204" pitchFamily="49" charset="0"/>
              </a:rPr>
              <a:t>: Frames extracted, resized, and normalized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Lucida Sans Typewriter" panose="020B0509030504030204" pitchFamily="49" charset="0"/>
              </a:rPr>
              <a:t>Feature Extraction</a:t>
            </a:r>
            <a:r>
              <a:rPr lang="en-IN" dirty="0">
                <a:latin typeface="Lucida Sans Typewriter" panose="020B0509030504030204" pitchFamily="49" charset="0"/>
              </a:rPr>
              <a:t>: CNN extracts key visual patterns from each frame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Lucida Sans Typewriter" panose="020B0509030504030204" pitchFamily="49" charset="0"/>
              </a:rPr>
              <a:t>Activity Classification</a:t>
            </a:r>
            <a:r>
              <a:rPr lang="en-IN" dirty="0">
                <a:latin typeface="Lucida Sans Typewriter" panose="020B0509030504030204" pitchFamily="49" charset="0"/>
              </a:rPr>
              <a:t>: Trained model classifies activities as normal or suspicious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Lucida Sans Typewriter" panose="020B0509030504030204" pitchFamily="49" charset="0"/>
              </a:rPr>
              <a:t>Alert Generation</a:t>
            </a:r>
            <a:r>
              <a:rPr lang="en-IN" dirty="0">
                <a:latin typeface="Lucida Sans Typewriter" panose="020B0509030504030204" pitchFamily="49" charset="0"/>
              </a:rPr>
              <a:t>: Alerts triggered for suspicious activity (e.g., fire, fight, theft)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Supports real-time, high-accuracy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Lucida Sans Typewriter" panose="020B0509030504030204" pitchFamily="49" charset="0"/>
              </a:rPr>
              <a:t>Handles diverse environments and video quality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3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4646</TotalTime>
  <Words>1444</Words>
  <Application>Microsoft Office PowerPoint</Application>
  <PresentationFormat>Widescreen</PresentationFormat>
  <Paragraphs>225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Agency FB</vt:lpstr>
      <vt:lpstr>Arial</vt:lpstr>
      <vt:lpstr>Bahnschrift Condensed</vt:lpstr>
      <vt:lpstr>Calibri</vt:lpstr>
      <vt:lpstr>Calibri Light</vt:lpstr>
      <vt:lpstr>Cambria</vt:lpstr>
      <vt:lpstr>Courier New</vt:lpstr>
      <vt:lpstr>Lucida Sans Typewriter</vt:lpstr>
      <vt:lpstr>Wingdings</vt:lpstr>
      <vt:lpstr>Office Theme</vt:lpstr>
      <vt:lpstr>Office Theme</vt:lpstr>
      <vt:lpstr>  </vt:lpstr>
      <vt:lpstr>Introduction</vt:lpstr>
      <vt:lpstr>Literature Survey</vt:lpstr>
      <vt:lpstr>Literature Survey</vt:lpstr>
      <vt:lpstr>System Analysis – Existing System</vt:lpstr>
      <vt:lpstr>System Analysis – Proposed System</vt:lpstr>
      <vt:lpstr>System Requirements - Hardware</vt:lpstr>
      <vt:lpstr>System Requirements - Software</vt:lpstr>
      <vt:lpstr>System Design – System Architecture</vt:lpstr>
      <vt:lpstr>  System Design – UML Diagrams</vt:lpstr>
      <vt:lpstr>Software Environment</vt:lpstr>
      <vt:lpstr>Implementation Module 1: Admin Login</vt:lpstr>
      <vt:lpstr>Implementation Module 2: Video Upload</vt:lpstr>
      <vt:lpstr>Implementation Module 3: CNN Training</vt:lpstr>
      <vt:lpstr>Implementation Module 4: Activity Detection </vt:lpstr>
      <vt:lpstr>Testing and Validation – I</vt:lpstr>
      <vt:lpstr>Testing and Validation – II</vt:lpstr>
      <vt:lpstr>Sample Screenshot – Homepage</vt:lpstr>
      <vt:lpstr>Sample Screenshot – Admin Login</vt:lpstr>
      <vt:lpstr>Sample Screenshot – CNN Training</vt:lpstr>
      <vt:lpstr>Sample Screenshot – Detection Output</vt:lpstr>
      <vt:lpstr>Conclusion</vt:lpstr>
      <vt:lpstr>Future Scope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yaseen</dc:creator>
  <cp:lastModifiedBy>shaik yaseen</cp:lastModifiedBy>
  <cp:revision>321</cp:revision>
  <dcterms:created xsi:type="dcterms:W3CDTF">2024-08-27T17:08:28Z</dcterms:created>
  <dcterms:modified xsi:type="dcterms:W3CDTF">2025-05-27T06:35:40Z</dcterms:modified>
</cp:coreProperties>
</file>